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7" r:id="rId2"/>
  </p:sldIdLst>
  <p:sldSz cx="31683325" cy="41765538"/>
  <p:notesSz cx="6669088" cy="9928225"/>
  <p:defaultTextStyle>
    <a:defPPr>
      <a:defRPr lang="zh-TW"/>
    </a:defPPr>
    <a:lvl1pPr marL="0" algn="l" defTabSz="4197005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1pPr>
    <a:lvl2pPr marL="2098502" algn="l" defTabSz="4197005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2pPr>
    <a:lvl3pPr marL="4197005" algn="l" defTabSz="4197005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3pPr>
    <a:lvl4pPr marL="6295507" algn="l" defTabSz="4197005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4pPr>
    <a:lvl5pPr marL="8394009" algn="l" defTabSz="4197005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5pPr>
    <a:lvl6pPr marL="10492511" algn="l" defTabSz="4197005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6pPr>
    <a:lvl7pPr marL="12591014" algn="l" defTabSz="4197005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7pPr>
    <a:lvl8pPr marL="14689516" algn="l" defTabSz="4197005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8pPr>
    <a:lvl9pPr marL="16788018" algn="l" defTabSz="4197005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  <a:srgbClr val="FF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" d="100"/>
          <a:sy n="20" d="100"/>
        </p:scale>
        <p:origin x="-538" y="-187"/>
      </p:cViewPr>
      <p:guideLst>
        <p:guide orient="horz" pos="13155"/>
        <p:guide pos="997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11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993E7F-4067-4214-A867-00F72A4889A4}" type="datetimeFigureOut">
              <a:rPr lang="zh-TW" altLang="en-US" smtClean="0"/>
              <a:pPr/>
              <a:t>2018/4/8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B46AA0-AA25-4E82-AF25-087E960BA5D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85C1B9-4364-498C-A71A-D6BA40A18F17}" type="datetimeFigureOut">
              <a:rPr lang="zh-TW" altLang="en-US" smtClean="0"/>
              <a:pPr/>
              <a:t>2018/4/8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924050" y="744538"/>
            <a:ext cx="282098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0F80D1-B56A-4BB3-8941-CBF17F415F3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376250" y="12974390"/>
            <a:ext cx="26930826" cy="895252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752499" y="23667138"/>
            <a:ext cx="22178328" cy="10673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97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95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93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91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89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86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848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82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9FF1B-51CE-4089-8D49-4E309BAA8396}" type="datetimeFigureOut">
              <a:rPr lang="zh-TW" altLang="en-US" smtClean="0"/>
              <a:pPr/>
              <a:t>2018/4/8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A7B2F-DE2E-44FE-AF56-DFCEFF9E609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9FF1B-51CE-4089-8D49-4E309BAA8396}" type="datetimeFigureOut">
              <a:rPr lang="zh-TW" altLang="en-US" smtClean="0"/>
              <a:pPr/>
              <a:t>2018/4/8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A7B2F-DE2E-44FE-AF56-DFCEFF9E609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02765" y="26838228"/>
            <a:ext cx="26930826" cy="8295100"/>
          </a:xfrm>
        </p:spPr>
        <p:txBody>
          <a:bodyPr anchor="t"/>
          <a:lstStyle>
            <a:lvl1pPr algn="l">
              <a:defRPr sz="184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02765" y="17702020"/>
            <a:ext cx="26930826" cy="9136208"/>
          </a:xfrm>
        </p:spPr>
        <p:txBody>
          <a:bodyPr anchor="b"/>
          <a:lstStyle>
            <a:lvl1pPr marL="0" indent="0">
              <a:buNone/>
              <a:defRPr sz="9200">
                <a:solidFill>
                  <a:schemeClr val="tx1">
                    <a:tint val="75000"/>
                  </a:schemeClr>
                </a:solidFill>
              </a:defRPr>
            </a:lvl1pPr>
            <a:lvl2pPr marL="2097832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2pPr>
            <a:lvl3pPr marL="4195664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9349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9132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8915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8698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8482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8264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9FF1B-51CE-4089-8D49-4E309BAA8396}" type="datetimeFigureOut">
              <a:rPr lang="zh-TW" altLang="en-US" smtClean="0"/>
              <a:pPr/>
              <a:t>2018/4/8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A7B2F-DE2E-44FE-AF56-DFCEFF9E609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5489576" y="59351549"/>
            <a:ext cx="49136658" cy="167854924"/>
          </a:xfrm>
        </p:spPr>
        <p:txBody>
          <a:bodyPr/>
          <a:lstStyle>
            <a:lvl1pPr>
              <a:defRPr sz="12900"/>
            </a:lvl1pPr>
            <a:lvl2pPr>
              <a:defRPr sz="11000"/>
            </a:lvl2pPr>
            <a:lvl3pPr>
              <a:defRPr sz="92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5154295" y="59351549"/>
            <a:ext cx="49136655" cy="167854924"/>
          </a:xfrm>
        </p:spPr>
        <p:txBody>
          <a:bodyPr/>
          <a:lstStyle>
            <a:lvl1pPr>
              <a:defRPr sz="12900"/>
            </a:lvl1pPr>
            <a:lvl2pPr>
              <a:defRPr sz="11000"/>
            </a:lvl2pPr>
            <a:lvl3pPr>
              <a:defRPr sz="92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9FF1B-51CE-4089-8D49-4E309BAA8396}" type="datetimeFigureOut">
              <a:rPr lang="zh-TW" altLang="en-US" smtClean="0"/>
              <a:pPr/>
              <a:t>2018/4/8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A7B2F-DE2E-44FE-AF56-DFCEFF9E609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84166" y="1672558"/>
            <a:ext cx="28514993" cy="6960923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584166" y="9348909"/>
            <a:ext cx="13998971" cy="3896180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97832" indent="0">
              <a:buNone/>
              <a:defRPr sz="9200" b="1"/>
            </a:lvl2pPr>
            <a:lvl3pPr marL="4195664" indent="0">
              <a:buNone/>
              <a:defRPr sz="8300" b="1"/>
            </a:lvl3pPr>
            <a:lvl4pPr marL="6293492" indent="0">
              <a:buNone/>
              <a:defRPr sz="7300" b="1"/>
            </a:lvl4pPr>
            <a:lvl5pPr marL="8391324" indent="0">
              <a:buNone/>
              <a:defRPr sz="7300" b="1"/>
            </a:lvl5pPr>
            <a:lvl6pPr marL="10489156" indent="0">
              <a:buNone/>
              <a:defRPr sz="7300" b="1"/>
            </a:lvl6pPr>
            <a:lvl7pPr marL="12586988" indent="0">
              <a:buNone/>
              <a:defRPr sz="7300" b="1"/>
            </a:lvl7pPr>
            <a:lvl8pPr marL="14684820" indent="0">
              <a:buNone/>
              <a:defRPr sz="7300" b="1"/>
            </a:lvl8pPr>
            <a:lvl9pPr marL="16782648" indent="0">
              <a:buNone/>
              <a:defRPr sz="73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584166" y="13245090"/>
            <a:ext cx="13998971" cy="24063527"/>
          </a:xfrm>
        </p:spPr>
        <p:txBody>
          <a:bodyPr/>
          <a:lstStyle>
            <a:lvl1pPr>
              <a:defRPr sz="11000"/>
            </a:lvl1pPr>
            <a:lvl2pPr>
              <a:defRPr sz="92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16094694" y="9348909"/>
            <a:ext cx="14004470" cy="3896180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97832" indent="0">
              <a:buNone/>
              <a:defRPr sz="9200" b="1"/>
            </a:lvl2pPr>
            <a:lvl3pPr marL="4195664" indent="0">
              <a:buNone/>
              <a:defRPr sz="8300" b="1"/>
            </a:lvl3pPr>
            <a:lvl4pPr marL="6293492" indent="0">
              <a:buNone/>
              <a:defRPr sz="7300" b="1"/>
            </a:lvl4pPr>
            <a:lvl5pPr marL="8391324" indent="0">
              <a:buNone/>
              <a:defRPr sz="7300" b="1"/>
            </a:lvl5pPr>
            <a:lvl6pPr marL="10489156" indent="0">
              <a:buNone/>
              <a:defRPr sz="7300" b="1"/>
            </a:lvl6pPr>
            <a:lvl7pPr marL="12586988" indent="0">
              <a:buNone/>
              <a:defRPr sz="7300" b="1"/>
            </a:lvl7pPr>
            <a:lvl8pPr marL="14684820" indent="0">
              <a:buNone/>
              <a:defRPr sz="7300" b="1"/>
            </a:lvl8pPr>
            <a:lvl9pPr marL="16782648" indent="0">
              <a:buNone/>
              <a:defRPr sz="73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16094694" y="13245090"/>
            <a:ext cx="14004470" cy="24063527"/>
          </a:xfrm>
        </p:spPr>
        <p:txBody>
          <a:bodyPr/>
          <a:lstStyle>
            <a:lvl1pPr>
              <a:defRPr sz="11000"/>
            </a:lvl1pPr>
            <a:lvl2pPr>
              <a:defRPr sz="92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9FF1B-51CE-4089-8D49-4E309BAA8396}" type="datetimeFigureOut">
              <a:rPr lang="zh-TW" altLang="en-US" smtClean="0"/>
              <a:pPr/>
              <a:t>2018/4/8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A7B2F-DE2E-44FE-AF56-DFCEFF9E609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9FF1B-51CE-4089-8D49-4E309BAA8396}" type="datetimeFigureOut">
              <a:rPr lang="zh-TW" altLang="en-US" smtClean="0"/>
              <a:pPr/>
              <a:t>2018/4/8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A7B2F-DE2E-44FE-AF56-DFCEFF9E609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9FF1B-51CE-4089-8D49-4E309BAA8396}" type="datetimeFigureOut">
              <a:rPr lang="zh-TW" altLang="en-US" smtClean="0"/>
              <a:pPr/>
              <a:t>2018/4/8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A7B2F-DE2E-44FE-AF56-DFCEFF9E609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84171" y="1662887"/>
            <a:ext cx="10423596" cy="7076938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387300" y="1662896"/>
            <a:ext cx="17711859" cy="35645730"/>
          </a:xfrm>
        </p:spPr>
        <p:txBody>
          <a:bodyPr/>
          <a:lstStyle>
            <a:lvl1pPr>
              <a:defRPr sz="14700"/>
            </a:lvl1pPr>
            <a:lvl2pPr>
              <a:defRPr sz="12900"/>
            </a:lvl2pPr>
            <a:lvl3pPr>
              <a:defRPr sz="11000"/>
            </a:lvl3pPr>
            <a:lvl4pPr>
              <a:defRPr sz="9200"/>
            </a:lvl4pPr>
            <a:lvl5pPr>
              <a:defRPr sz="9200"/>
            </a:lvl5pPr>
            <a:lvl6pPr>
              <a:defRPr sz="9200"/>
            </a:lvl6pPr>
            <a:lvl7pPr>
              <a:defRPr sz="9200"/>
            </a:lvl7pPr>
            <a:lvl8pPr>
              <a:defRPr sz="9200"/>
            </a:lvl8pPr>
            <a:lvl9pPr>
              <a:defRPr sz="9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584171" y="8739835"/>
            <a:ext cx="10423596" cy="28568791"/>
          </a:xfrm>
        </p:spPr>
        <p:txBody>
          <a:bodyPr/>
          <a:lstStyle>
            <a:lvl1pPr marL="0" indent="0">
              <a:buNone/>
              <a:defRPr sz="6400"/>
            </a:lvl1pPr>
            <a:lvl2pPr marL="2097832" indent="0">
              <a:buNone/>
              <a:defRPr sz="5500"/>
            </a:lvl2pPr>
            <a:lvl3pPr marL="4195664" indent="0">
              <a:buNone/>
              <a:defRPr sz="4600"/>
            </a:lvl3pPr>
            <a:lvl4pPr marL="6293492" indent="0">
              <a:buNone/>
              <a:defRPr sz="4100"/>
            </a:lvl4pPr>
            <a:lvl5pPr marL="8391324" indent="0">
              <a:buNone/>
              <a:defRPr sz="4100"/>
            </a:lvl5pPr>
            <a:lvl6pPr marL="10489156" indent="0">
              <a:buNone/>
              <a:defRPr sz="4100"/>
            </a:lvl6pPr>
            <a:lvl7pPr marL="12586988" indent="0">
              <a:buNone/>
              <a:defRPr sz="4100"/>
            </a:lvl7pPr>
            <a:lvl8pPr marL="14684820" indent="0">
              <a:buNone/>
              <a:defRPr sz="4100"/>
            </a:lvl8pPr>
            <a:lvl9pPr marL="16782648" indent="0">
              <a:buNone/>
              <a:defRPr sz="41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9FF1B-51CE-4089-8D49-4E309BAA8396}" type="datetimeFigureOut">
              <a:rPr lang="zh-TW" altLang="en-US" smtClean="0"/>
              <a:pPr/>
              <a:t>2018/4/8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A7B2F-DE2E-44FE-AF56-DFCEFF9E609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10153" y="29235876"/>
            <a:ext cx="19009995" cy="3451461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6210153" y="3731828"/>
            <a:ext cx="19009995" cy="25059323"/>
          </a:xfrm>
        </p:spPr>
        <p:txBody>
          <a:bodyPr/>
          <a:lstStyle>
            <a:lvl1pPr marL="0" indent="0">
              <a:buNone/>
              <a:defRPr sz="14700"/>
            </a:lvl1pPr>
            <a:lvl2pPr marL="2097832" indent="0">
              <a:buNone/>
              <a:defRPr sz="12900"/>
            </a:lvl2pPr>
            <a:lvl3pPr marL="4195664" indent="0">
              <a:buNone/>
              <a:defRPr sz="11000"/>
            </a:lvl3pPr>
            <a:lvl4pPr marL="6293492" indent="0">
              <a:buNone/>
              <a:defRPr sz="9200"/>
            </a:lvl4pPr>
            <a:lvl5pPr marL="8391324" indent="0">
              <a:buNone/>
              <a:defRPr sz="9200"/>
            </a:lvl5pPr>
            <a:lvl6pPr marL="10489156" indent="0">
              <a:buNone/>
              <a:defRPr sz="9200"/>
            </a:lvl6pPr>
            <a:lvl7pPr marL="12586988" indent="0">
              <a:buNone/>
              <a:defRPr sz="9200"/>
            </a:lvl7pPr>
            <a:lvl8pPr marL="14684820" indent="0">
              <a:buNone/>
              <a:defRPr sz="9200"/>
            </a:lvl8pPr>
            <a:lvl9pPr marL="16782648" indent="0">
              <a:buNone/>
              <a:defRPr sz="92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10153" y="32687337"/>
            <a:ext cx="19009995" cy="4901647"/>
          </a:xfrm>
        </p:spPr>
        <p:txBody>
          <a:bodyPr/>
          <a:lstStyle>
            <a:lvl1pPr marL="0" indent="0">
              <a:buNone/>
              <a:defRPr sz="6400"/>
            </a:lvl1pPr>
            <a:lvl2pPr marL="2097832" indent="0">
              <a:buNone/>
              <a:defRPr sz="5500"/>
            </a:lvl2pPr>
            <a:lvl3pPr marL="4195664" indent="0">
              <a:buNone/>
              <a:defRPr sz="4600"/>
            </a:lvl3pPr>
            <a:lvl4pPr marL="6293492" indent="0">
              <a:buNone/>
              <a:defRPr sz="4100"/>
            </a:lvl4pPr>
            <a:lvl5pPr marL="8391324" indent="0">
              <a:buNone/>
              <a:defRPr sz="4100"/>
            </a:lvl5pPr>
            <a:lvl6pPr marL="10489156" indent="0">
              <a:buNone/>
              <a:defRPr sz="4100"/>
            </a:lvl6pPr>
            <a:lvl7pPr marL="12586988" indent="0">
              <a:buNone/>
              <a:defRPr sz="4100"/>
            </a:lvl7pPr>
            <a:lvl8pPr marL="14684820" indent="0">
              <a:buNone/>
              <a:defRPr sz="4100"/>
            </a:lvl8pPr>
            <a:lvl9pPr marL="16782648" indent="0">
              <a:buNone/>
              <a:defRPr sz="41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9FF1B-51CE-4089-8D49-4E309BAA8396}" type="datetimeFigureOut">
              <a:rPr lang="zh-TW" altLang="en-US" smtClean="0"/>
              <a:pPr/>
              <a:t>2018/4/8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A7B2F-DE2E-44FE-AF56-DFCEFF9E609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9FF1B-51CE-4089-8D49-4E309BAA8396}" type="datetimeFigureOut">
              <a:rPr lang="zh-TW" altLang="en-US" smtClean="0"/>
              <a:pPr/>
              <a:t>2018/4/8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A7B2F-DE2E-44FE-AF56-DFCEFF9E609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9593358" y="10190027"/>
            <a:ext cx="24697592" cy="217016446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5489576" y="10190027"/>
            <a:ext cx="73575721" cy="217016446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9FF1B-51CE-4089-8D49-4E309BAA8396}" type="datetimeFigureOut">
              <a:rPr lang="zh-TW" altLang="en-US" smtClean="0"/>
              <a:pPr/>
              <a:t>2018/4/8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A7B2F-DE2E-44FE-AF56-DFCEFF9E609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1584166" y="1672558"/>
            <a:ext cx="28514993" cy="6960923"/>
          </a:xfrm>
          <a:prstGeom prst="rect">
            <a:avLst/>
          </a:prstGeom>
        </p:spPr>
        <p:txBody>
          <a:bodyPr vert="horz" lIns="419567" tIns="209781" rIns="419567" bIns="209781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584166" y="9745301"/>
            <a:ext cx="28514993" cy="27563325"/>
          </a:xfrm>
          <a:prstGeom prst="rect">
            <a:avLst/>
          </a:prstGeom>
        </p:spPr>
        <p:txBody>
          <a:bodyPr vert="horz" lIns="419567" tIns="209781" rIns="419567" bIns="209781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1584166" y="38710469"/>
            <a:ext cx="7392776" cy="2223628"/>
          </a:xfrm>
          <a:prstGeom prst="rect">
            <a:avLst/>
          </a:prstGeom>
        </p:spPr>
        <p:txBody>
          <a:bodyPr vert="horz" lIns="419567" tIns="209781" rIns="419567" bIns="209781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9FF1B-51CE-4089-8D49-4E309BAA8396}" type="datetimeFigureOut">
              <a:rPr lang="zh-TW" altLang="en-US" smtClean="0"/>
              <a:pPr/>
              <a:t>2018/4/8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0825136" y="38710469"/>
            <a:ext cx="10033053" cy="2223628"/>
          </a:xfrm>
          <a:prstGeom prst="rect">
            <a:avLst/>
          </a:prstGeom>
        </p:spPr>
        <p:txBody>
          <a:bodyPr vert="horz" lIns="419567" tIns="209781" rIns="419567" bIns="209781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22706383" y="38710469"/>
            <a:ext cx="7392776" cy="2223628"/>
          </a:xfrm>
          <a:prstGeom prst="rect">
            <a:avLst/>
          </a:prstGeom>
        </p:spPr>
        <p:txBody>
          <a:bodyPr vert="horz" lIns="419567" tIns="209781" rIns="419567" bIns="209781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A7B2F-DE2E-44FE-AF56-DFCEFF9E609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195664" rtl="0" eaLnBrk="1" latinLnBrk="0" hangingPunct="1">
        <a:spcBef>
          <a:spcPct val="0"/>
        </a:spcBef>
        <a:buNone/>
        <a:defRPr sz="20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73372" indent="-1573372" algn="l" defTabSz="4195664" rtl="0" eaLnBrk="1" latinLnBrk="0" hangingPunct="1">
        <a:spcBef>
          <a:spcPct val="20000"/>
        </a:spcBef>
        <a:buFont typeface="Arial" pitchFamily="34" charset="0"/>
        <a:buChar char="•"/>
        <a:defRPr sz="14700" kern="1200">
          <a:solidFill>
            <a:schemeClr val="tx1"/>
          </a:solidFill>
          <a:latin typeface="+mn-lt"/>
          <a:ea typeface="+mn-ea"/>
          <a:cs typeface="+mn-cs"/>
        </a:defRPr>
      </a:lvl1pPr>
      <a:lvl2pPr marL="3408974" indent="-1311146" algn="l" defTabSz="4195664" rtl="0" eaLnBrk="1" latinLnBrk="0" hangingPunct="1">
        <a:spcBef>
          <a:spcPct val="20000"/>
        </a:spcBef>
        <a:buFont typeface="Arial" pitchFamily="34" charset="0"/>
        <a:buChar char="–"/>
        <a:defRPr sz="12900" kern="1200">
          <a:solidFill>
            <a:schemeClr val="tx1"/>
          </a:solidFill>
          <a:latin typeface="+mn-lt"/>
          <a:ea typeface="+mn-ea"/>
          <a:cs typeface="+mn-cs"/>
        </a:defRPr>
      </a:lvl2pPr>
      <a:lvl3pPr marL="5244580" indent="-1048916" algn="l" defTabSz="4195664" rtl="0" eaLnBrk="1" latinLnBrk="0" hangingPunct="1">
        <a:spcBef>
          <a:spcPct val="20000"/>
        </a:spcBef>
        <a:buFont typeface="Arial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42408" indent="-1048916" algn="l" defTabSz="4195664" rtl="0" eaLnBrk="1" latinLnBrk="0" hangingPunct="1">
        <a:spcBef>
          <a:spcPct val="20000"/>
        </a:spcBef>
        <a:buFont typeface="Arial" pitchFamily="34" charset="0"/>
        <a:buChar char="–"/>
        <a:defRPr sz="9200" kern="1200">
          <a:solidFill>
            <a:schemeClr val="tx1"/>
          </a:solidFill>
          <a:latin typeface="+mn-lt"/>
          <a:ea typeface="+mn-ea"/>
          <a:cs typeface="+mn-cs"/>
        </a:defRPr>
      </a:lvl4pPr>
      <a:lvl5pPr marL="9440240" indent="-1048916" algn="l" defTabSz="4195664" rtl="0" eaLnBrk="1" latinLnBrk="0" hangingPunct="1">
        <a:spcBef>
          <a:spcPct val="20000"/>
        </a:spcBef>
        <a:buFont typeface="Arial" pitchFamily="34" charset="0"/>
        <a:buChar char="»"/>
        <a:defRPr sz="9200" kern="1200">
          <a:solidFill>
            <a:schemeClr val="tx1"/>
          </a:solidFill>
          <a:latin typeface="+mn-lt"/>
          <a:ea typeface="+mn-ea"/>
          <a:cs typeface="+mn-cs"/>
        </a:defRPr>
      </a:lvl5pPr>
      <a:lvl6pPr marL="11538072" indent="-1048916" algn="l" defTabSz="4195664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6pPr>
      <a:lvl7pPr marL="13635904" indent="-1048916" algn="l" defTabSz="4195664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7pPr>
      <a:lvl8pPr marL="15733732" indent="-1048916" algn="l" defTabSz="4195664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8pPr>
      <a:lvl9pPr marL="17831564" indent="-1048916" algn="l" defTabSz="4195664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4195664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97832" algn="l" defTabSz="4195664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195664" algn="l" defTabSz="4195664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293492" algn="l" defTabSz="4195664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391324" algn="l" defTabSz="4195664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489156" algn="l" defTabSz="4195664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586988" algn="l" defTabSz="4195664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684820" algn="l" defTabSz="4195664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782648" algn="l" defTabSz="4195664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gh00\Downloads\FotoJet (1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007664"/>
            <a:ext cx="31683325" cy="42773201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088134" y="2082432"/>
            <a:ext cx="26138806" cy="877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5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臺中榮民總醫院護理部</a:t>
            </a:r>
            <a:endParaRPr kumimoji="1" lang="zh-TW" sz="15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標楷體" pitchFamily="65" charset="-120"/>
              <a:ea typeface="標楷體" pitchFamily="65" charset="-120"/>
              <a:cs typeface="新細明體" pitchFamily="18" charset="-12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15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 護生志工招募</a:t>
            </a:r>
            <a:endParaRPr kumimoji="1" lang="en-US" altLang="zh-TW" sz="15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標楷體" pitchFamily="65" charset="-120"/>
              <a:ea typeface="標楷體" pitchFamily="65" charset="-120"/>
              <a:cs typeface="新細明體" pitchFamily="18" charset="-12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標楷體" pitchFamily="65" charset="-120"/>
              <a:ea typeface="標楷體" pitchFamily="65" charset="-120"/>
              <a:cs typeface="新細明體" pitchFamily="18" charset="-12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96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報名時間</a:t>
            </a:r>
            <a:r>
              <a:rPr kumimoji="1" lang="zh-TW" altLang="en-US" sz="9600" dirty="0" smtClean="0">
                <a:solidFill>
                  <a:srgbClr val="7030A0"/>
                </a:solidFill>
                <a:latin typeface="Arial" pitchFamily="34" charset="0"/>
                <a:ea typeface="新細明體" pitchFamily="18" charset="-120"/>
                <a:cs typeface="新細明體" pitchFamily="18" charset="-120"/>
              </a:rPr>
              <a:t>：</a:t>
            </a:r>
            <a:r>
              <a:rPr kumimoji="1" lang="zh-TW" altLang="en-US" sz="96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即日起至</a:t>
            </a:r>
            <a:r>
              <a:rPr kumimoji="1" lang="en-US" altLang="zh-TW" sz="96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107</a:t>
            </a:r>
            <a:r>
              <a:rPr kumimoji="1" lang="zh-TW" altLang="en-US" sz="96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年</a:t>
            </a:r>
            <a:r>
              <a:rPr kumimoji="1" lang="en-US" altLang="zh-TW" sz="96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6</a:t>
            </a:r>
            <a:r>
              <a:rPr kumimoji="1" lang="zh-TW" altLang="en-US" sz="96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月</a:t>
            </a:r>
            <a:r>
              <a:rPr kumimoji="1" lang="en-US" altLang="zh-TW" sz="96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22</a:t>
            </a:r>
            <a:r>
              <a:rPr kumimoji="1" lang="zh-TW" altLang="en-US" sz="96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日止</a:t>
            </a:r>
            <a:endParaRPr kumimoji="1" lang="en-US" altLang="zh-TW" sz="960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標楷體" pitchFamily="65" charset="-120"/>
              <a:ea typeface="標楷體" pitchFamily="65" charset="-120"/>
              <a:cs typeface="新細明體" pitchFamily="18" charset="-12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60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96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招募對象：</a:t>
            </a:r>
            <a:r>
              <a:rPr kumimoji="1" lang="zh-TW" altLang="en-US" sz="96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大專院校之護理科系學生</a:t>
            </a:r>
            <a:endParaRPr kumimoji="1" lang="zh-TW" altLang="en-US" sz="960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024238" y="24267145"/>
            <a:ext cx="31683325" cy="12834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7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報名方法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  </a:t>
            </a:r>
            <a:r>
              <a:rPr kumimoji="1" lang="en-US" altLang="zh-TW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1.</a:t>
            </a:r>
            <a:r>
              <a:rPr kumimoji="1" lang="zh-TW" altLang="en-US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一律採電子郵件報名</a:t>
            </a:r>
            <a:r>
              <a:rPr kumimoji="1" lang="en-US" altLang="zh-TW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:sfliou@vghtc.gov.tw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  </a:t>
            </a:r>
            <a:r>
              <a:rPr kumimoji="1" lang="en-US" altLang="zh-TW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2.</a:t>
            </a:r>
            <a:r>
              <a:rPr kumimoji="1" lang="zh-TW" altLang="en-US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報名表下載</a:t>
            </a:r>
            <a:r>
              <a:rPr kumimoji="1" lang="en-US" altLang="zh-TW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: </a:t>
            </a:r>
            <a:r>
              <a:rPr kumimoji="1" lang="zh-TW" altLang="en-US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請至臺中榮總網站→民眾版→本院公告</a:t>
            </a:r>
          </a:p>
          <a:p>
            <a:r>
              <a:rPr kumimoji="1" lang="zh-TW" altLang="en-US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  </a:t>
            </a:r>
            <a:r>
              <a:rPr kumimoji="1" lang="en-US" altLang="zh-TW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3.</a:t>
            </a:r>
            <a:r>
              <a:rPr lang="zh-TW" altLang="en-US" sz="7200" dirty="0" smtClean="0">
                <a:latin typeface="標楷體" pitchFamily="65" charset="-120"/>
                <a:ea typeface="標楷體" pitchFamily="65" charset="-120"/>
              </a:rPr>
              <a:t>報名前完成基礎教育訓練</a:t>
            </a:r>
            <a:r>
              <a:rPr lang="en-US" altLang="zh-TW" sz="7200" dirty="0" smtClean="0"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7200" dirty="0" smtClean="0">
                <a:latin typeface="標楷體" pitchFamily="65" charset="-120"/>
                <a:ea typeface="標楷體" pitchFamily="65" charset="-120"/>
              </a:rPr>
              <a:t>小時</a:t>
            </a:r>
            <a:r>
              <a:rPr lang="en-US" altLang="zh-TW" sz="72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7200" dirty="0" smtClean="0">
                <a:latin typeface="標楷體" pitchFamily="65" charset="-120"/>
                <a:ea typeface="標楷體" pitchFamily="65" charset="-120"/>
              </a:rPr>
              <a:t>臺北</a:t>
            </a:r>
            <a:r>
              <a:rPr lang="en-US" altLang="zh-TW" sz="7200" dirty="0" smtClean="0">
                <a:latin typeface="標楷體" pitchFamily="65" charset="-120"/>
                <a:ea typeface="標楷體" pitchFamily="65" charset="-120"/>
              </a:rPr>
              <a:t>e</a:t>
            </a:r>
            <a:r>
              <a:rPr lang="zh-TW" altLang="en-US" sz="7200" dirty="0" smtClean="0">
                <a:latin typeface="標楷體" pitchFamily="65" charset="-120"/>
                <a:ea typeface="標楷體" pitchFamily="65" charset="-120"/>
              </a:rPr>
              <a:t>大數位學習</a:t>
            </a:r>
            <a:r>
              <a:rPr lang="en-US" altLang="zh-TW" sz="7200" dirty="0" smtClean="0">
                <a:latin typeface="標楷體" pitchFamily="65" charset="-120"/>
                <a:ea typeface="標楷體" pitchFamily="65" charset="-120"/>
              </a:rPr>
              <a:t>)    </a:t>
            </a:r>
          </a:p>
          <a:p>
            <a:r>
              <a:rPr lang="en-US" altLang="zh-TW" sz="7200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7200" dirty="0" smtClean="0">
                <a:latin typeface="標楷體" pitchFamily="65" charset="-120"/>
                <a:ea typeface="標楷體" pitchFamily="65" charset="-120"/>
              </a:rPr>
              <a:t> 並繳交證明書</a:t>
            </a:r>
            <a:endParaRPr lang="en-US" altLang="zh-TW" sz="7200" dirty="0" smtClean="0">
              <a:latin typeface="標楷體" pitchFamily="65" charset="-120"/>
              <a:ea typeface="標楷體" pitchFamily="65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zh-TW" sz="3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r>
              <a:rPr lang="zh-TW" altLang="zh-TW" sz="72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福利措施</a:t>
            </a:r>
            <a:endParaRPr lang="zh-TW" altLang="zh-TW" sz="7200" dirty="0" smtClean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7200" dirty="0" smtClean="0">
                <a:latin typeface="標楷體" pitchFamily="65" charset="-120"/>
                <a:ea typeface="標楷體" pitchFamily="65" charset="-120"/>
              </a:rPr>
              <a:t> </a:t>
            </a:r>
            <a:r>
              <a:rPr lang="zh-TW" altLang="en-US" sz="72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7200" dirty="0" smtClean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zh-TW" sz="7200" dirty="0" smtClean="0">
                <a:latin typeface="標楷體" pitchFamily="65" charset="-120"/>
                <a:ea typeface="標楷體" pitchFamily="65" charset="-120"/>
              </a:rPr>
              <a:t>免費訓練</a:t>
            </a:r>
            <a:r>
              <a:rPr lang="zh-TW" altLang="en-US" sz="7200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zh-TW" sz="7200" dirty="0" smtClean="0">
                <a:latin typeface="標楷體" pitchFamily="65" charset="-120"/>
                <a:ea typeface="標楷體" pitchFamily="65" charset="-120"/>
              </a:rPr>
              <a:t>服務期間有保險</a:t>
            </a:r>
          </a:p>
          <a:p>
            <a:r>
              <a:rPr lang="en-US" altLang="zh-TW" sz="72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72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7200" dirty="0" smtClean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zh-TW" sz="7200" dirty="0" smtClean="0">
                <a:latin typeface="標楷體" pitchFamily="65" charset="-120"/>
                <a:ea typeface="標楷體" pitchFamily="65" charset="-120"/>
              </a:rPr>
              <a:t>正式志工每服務</a:t>
            </a:r>
            <a:r>
              <a:rPr lang="en-US" altLang="zh-TW" sz="7200" dirty="0" smtClean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zh-TW" sz="7200" dirty="0" smtClean="0">
                <a:latin typeface="標楷體" pitchFamily="65" charset="-120"/>
                <a:ea typeface="標楷體" pitchFamily="65" charset="-120"/>
              </a:rPr>
              <a:t>小時給予車餐費</a:t>
            </a:r>
            <a:r>
              <a:rPr lang="en-US" altLang="zh-TW" sz="7200" dirty="0" smtClean="0">
                <a:latin typeface="標楷體" pitchFamily="65" charset="-120"/>
                <a:ea typeface="標楷體" pitchFamily="65" charset="-120"/>
              </a:rPr>
              <a:t>20</a:t>
            </a:r>
            <a:r>
              <a:rPr lang="zh-TW" altLang="zh-TW" sz="7200" dirty="0" smtClean="0">
                <a:latin typeface="標楷體" pitchFamily="65" charset="-120"/>
                <a:ea typeface="標楷體" pitchFamily="65" charset="-120"/>
              </a:rPr>
              <a:t>元</a:t>
            </a:r>
          </a:p>
          <a:p>
            <a:r>
              <a:rPr lang="en-US" altLang="zh-TW" sz="7200" dirty="0" smtClean="0">
                <a:latin typeface="標楷體" pitchFamily="65" charset="-120"/>
                <a:ea typeface="標楷體" pitchFamily="65" charset="-120"/>
              </a:rPr>
              <a:t> </a:t>
            </a:r>
            <a:r>
              <a:rPr lang="zh-TW" altLang="en-US" sz="72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7200" dirty="0" smtClean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zh-TW" sz="7200" dirty="0" smtClean="0">
                <a:latin typeface="標楷體" pitchFamily="65" charset="-120"/>
                <a:ea typeface="標楷體" pitchFamily="65" charset="-120"/>
              </a:rPr>
              <a:t>受訓後</a:t>
            </a:r>
            <a:r>
              <a:rPr lang="en-US" altLang="zh-TW" sz="7200" dirty="0" smtClean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zh-TW" sz="7200" dirty="0" smtClean="0">
                <a:latin typeface="標楷體" pitchFamily="65" charset="-120"/>
                <a:ea typeface="標楷體" pitchFamily="65" charset="-120"/>
              </a:rPr>
              <a:t>年內至少需服務</a:t>
            </a:r>
            <a:r>
              <a:rPr lang="en-US" altLang="zh-TW" sz="7200" dirty="0" smtClean="0">
                <a:latin typeface="標楷體" pitchFamily="65" charset="-120"/>
                <a:ea typeface="標楷體" pitchFamily="65" charset="-120"/>
              </a:rPr>
              <a:t>100</a:t>
            </a:r>
            <a:r>
              <a:rPr lang="zh-TW" altLang="zh-TW" sz="7200" dirty="0" smtClean="0">
                <a:latin typeface="標楷體" pitchFamily="65" charset="-120"/>
                <a:ea typeface="標楷體" pitchFamily="65" charset="-120"/>
              </a:rPr>
              <a:t>小時，表現優良者，</a:t>
            </a:r>
            <a:endParaRPr lang="en-US" altLang="zh-TW" sz="7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7200" dirty="0" smtClean="0"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zh-TW" sz="7200" dirty="0" smtClean="0">
                <a:latin typeface="標楷體" pitchFamily="65" charset="-120"/>
                <a:ea typeface="標楷體" pitchFamily="65" charset="-120"/>
              </a:rPr>
              <a:t>畢業後優先錄用</a:t>
            </a:r>
          </a:p>
          <a:p>
            <a:endParaRPr lang="zh-TW" altLang="zh-TW" sz="7200" dirty="0" smtClean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3240262" y="36364489"/>
            <a:ext cx="21674408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6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志工特殊教育訓練日期</a:t>
            </a:r>
            <a:r>
              <a:rPr kumimoji="1" lang="zh-TW" altLang="en-US" sz="6600" dirty="0" smtClean="0">
                <a:solidFill>
                  <a:srgbClr val="7030A0"/>
                </a:solidFill>
                <a:latin typeface="Arial" pitchFamily="34" charset="0"/>
                <a:ea typeface="新細明體" pitchFamily="18" charset="-120"/>
                <a:cs typeface="新細明體" pitchFamily="18" charset="-120"/>
              </a:rPr>
              <a:t>   </a:t>
            </a:r>
            <a:r>
              <a:rPr kumimoji="1" lang="en-US" altLang="zh-TW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107</a:t>
            </a:r>
            <a:r>
              <a:rPr kumimoji="1" lang="zh-TW" altLang="en-US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年</a:t>
            </a:r>
            <a:r>
              <a:rPr kumimoji="1" lang="en-US" altLang="zh-TW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7</a:t>
            </a:r>
            <a:r>
              <a:rPr kumimoji="1" lang="zh-TW" altLang="en-US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月</a:t>
            </a:r>
            <a:r>
              <a:rPr kumimoji="1" lang="en-US" altLang="zh-TW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5</a:t>
            </a:r>
            <a:r>
              <a:rPr kumimoji="1" lang="zh-TW" altLang="en-US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日（四）</a:t>
            </a:r>
            <a:r>
              <a:rPr kumimoji="1" lang="zh-TW" altLang="en-US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kumimoji="1" lang="en-US" altLang="zh-TW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08:30</a:t>
            </a:r>
            <a:r>
              <a:rPr kumimoji="1" lang="zh-TW" altLang="en-US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～</a:t>
            </a:r>
            <a:r>
              <a:rPr kumimoji="1" lang="en-US" altLang="zh-TW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17:30   </a:t>
            </a:r>
            <a:endParaRPr kumimoji="1" lang="en-US" altLang="zh-TW" sz="66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66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                                         </a:t>
            </a:r>
            <a:r>
              <a:rPr kumimoji="1" lang="en-US" altLang="zh-TW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107</a:t>
            </a:r>
            <a:r>
              <a:rPr kumimoji="1" lang="zh-TW" altLang="en-US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年</a:t>
            </a:r>
            <a:r>
              <a:rPr kumimoji="1" lang="en-US" altLang="zh-TW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7</a:t>
            </a:r>
            <a:r>
              <a:rPr kumimoji="1" lang="zh-TW" altLang="en-US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月</a:t>
            </a:r>
            <a:r>
              <a:rPr kumimoji="1" lang="en-US" altLang="zh-TW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</a:t>
            </a:r>
            <a:r>
              <a:rPr kumimoji="1" lang="zh-TW" altLang="en-US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日</a:t>
            </a:r>
            <a:r>
              <a:rPr kumimoji="1" lang="zh-TW" altLang="en-US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</a:t>
            </a:r>
            <a:r>
              <a:rPr kumimoji="1" lang="en-US" altLang="zh-TW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kumimoji="1" lang="zh-TW" altLang="en-US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</a:t>
            </a:r>
            <a:r>
              <a:rPr kumimoji="1" lang="en-US" altLang="zh-TW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  </a:t>
            </a:r>
            <a:r>
              <a:rPr kumimoji="1" lang="zh-TW" altLang="en-US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</a:t>
            </a:r>
            <a:r>
              <a:rPr kumimoji="1" lang="en-US" altLang="zh-TW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08:30</a:t>
            </a:r>
            <a:r>
              <a:rPr kumimoji="1" lang="zh-TW" altLang="en-US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～</a:t>
            </a:r>
            <a:r>
              <a:rPr kumimoji="1" lang="en-US" altLang="zh-TW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13</a:t>
            </a:r>
            <a:r>
              <a:rPr kumimoji="1" lang="en-US" altLang="zh-TW" sz="6600" dirty="0" smtClean="0">
                <a:solidFill>
                  <a:srgbClr val="7030A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:</a:t>
            </a:r>
            <a:r>
              <a:rPr kumimoji="1" lang="en-US" altLang="zh-TW" sz="6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00</a:t>
            </a:r>
            <a:endParaRPr kumimoji="1" lang="en-US" altLang="zh-TW" sz="66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pic>
        <p:nvPicPr>
          <p:cNvPr id="6" name="Picture 4" descr="http://www.vghtc.gov.tw/new/images/dark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68854" y="38884769"/>
            <a:ext cx="12169352" cy="1512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</TotalTime>
  <Words>118</Words>
  <Application>Microsoft Office PowerPoint</Application>
  <PresentationFormat>自訂</PresentationFormat>
  <Paragraphs>19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投影片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vghtc</cp:lastModifiedBy>
  <cp:revision>68</cp:revision>
  <dcterms:created xsi:type="dcterms:W3CDTF">2017-03-16T05:57:43Z</dcterms:created>
  <dcterms:modified xsi:type="dcterms:W3CDTF">2018-04-07T23:16:16Z</dcterms:modified>
</cp:coreProperties>
</file>